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Canva Sans" panose="020B0604020202020204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1" d="100"/>
          <a:sy n="31" d="100"/>
        </p:scale>
        <p:origin x="864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1991170" y="9253537"/>
            <a:ext cx="14305661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991170" y="8854420"/>
            <a:ext cx="1922453" cy="230101"/>
          </a:xfrm>
          <a:custGeom>
            <a:avLst/>
            <a:gdLst/>
            <a:ahLst/>
            <a:cxnLst/>
            <a:rect l="l" t="t" r="r" b="b"/>
            <a:pathLst>
              <a:path w="1922453" h="230101">
                <a:moveTo>
                  <a:pt x="0" y="0"/>
                </a:moveTo>
                <a:lnTo>
                  <a:pt x="1922453" y="0"/>
                </a:lnTo>
                <a:lnTo>
                  <a:pt x="1922453" y="230101"/>
                </a:lnTo>
                <a:lnTo>
                  <a:pt x="0" y="2301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4374377" y="8854420"/>
            <a:ext cx="1922453" cy="230101"/>
          </a:xfrm>
          <a:custGeom>
            <a:avLst/>
            <a:gdLst/>
            <a:ahLst/>
            <a:cxnLst/>
            <a:rect l="l" t="t" r="r" b="b"/>
            <a:pathLst>
              <a:path w="1922453" h="230101">
                <a:moveTo>
                  <a:pt x="1922453" y="0"/>
                </a:moveTo>
                <a:lnTo>
                  <a:pt x="0" y="0"/>
                </a:lnTo>
                <a:lnTo>
                  <a:pt x="0" y="230101"/>
                </a:lnTo>
                <a:lnTo>
                  <a:pt x="1922453" y="230101"/>
                </a:lnTo>
                <a:lnTo>
                  <a:pt x="19224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494176" y="2018679"/>
            <a:ext cx="9299647" cy="5478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20"/>
              </a:lnSpc>
              <a:spcBef>
                <a:spcPct val="0"/>
              </a:spcBef>
            </a:pPr>
            <a:r>
              <a:rPr lang="en-US" sz="78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FOOTBALL GLOBAL TRANSFER MARKET ANALYSIS (2000-2021)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902496" y="8763297"/>
            <a:ext cx="713607" cy="713607"/>
          </a:xfrm>
          <a:custGeom>
            <a:avLst/>
            <a:gdLst/>
            <a:ahLst/>
            <a:cxnLst/>
            <a:rect l="l" t="t" r="r" b="b"/>
            <a:pathLst>
              <a:path w="713607" h="713607">
                <a:moveTo>
                  <a:pt x="0" y="0"/>
                </a:moveTo>
                <a:lnTo>
                  <a:pt x="713608" y="0"/>
                </a:lnTo>
                <a:lnTo>
                  <a:pt x="713608" y="713607"/>
                </a:lnTo>
                <a:lnTo>
                  <a:pt x="0" y="7136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28328" y="858203"/>
            <a:ext cx="5801072" cy="8280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  <a:spcBef>
                <a:spcPct val="0"/>
              </a:spcBef>
            </a:pPr>
            <a:r>
              <a:rPr lang="en-US" sz="49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Project Overview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126928"/>
            <a:ext cx="17259300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This analysis utilizes a dataset of major football transfers from 2000 to 2021, focusing on fees, player demographics, and market movements.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28328" y="3806032"/>
            <a:ext cx="2981672" cy="7550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  <a:spcBef>
                <a:spcPct val="0"/>
              </a:spcBef>
            </a:pPr>
            <a:r>
              <a:rPr lang="en-US" sz="4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Objectives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25005" y="4952508"/>
            <a:ext cx="14296668" cy="422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Transform raw transfer and birth years into key metrics like Transfer Age and Fee (Raw Euros).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95400" y="5518539"/>
            <a:ext cx="14448395" cy="422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Determine which player positions command the highest average fees and volume of spending.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8805" y="6084570"/>
            <a:ext cx="11552795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Analyze the flow of capital by identifying key buying and selling countries.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3000" y="6728460"/>
            <a:ext cx="13457795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Use Goal Seek and What-If Analysis to set acquisition benchmarks for future transfers.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43000" y="7372349"/>
            <a:ext cx="10409795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Consolidate all findings into a dynamic, user-friendly Dashboard.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29436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902496" y="8763297"/>
            <a:ext cx="713607" cy="713607"/>
          </a:xfrm>
          <a:custGeom>
            <a:avLst/>
            <a:gdLst/>
            <a:ahLst/>
            <a:cxnLst/>
            <a:rect l="l" t="t" r="r" b="b"/>
            <a:pathLst>
              <a:path w="713607" h="713607">
                <a:moveTo>
                  <a:pt x="0" y="0"/>
                </a:moveTo>
                <a:lnTo>
                  <a:pt x="713608" y="0"/>
                </a:lnTo>
                <a:lnTo>
                  <a:pt x="713608" y="713607"/>
                </a:lnTo>
                <a:lnTo>
                  <a:pt x="0" y="7136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632630" y="5959475"/>
            <a:ext cx="3225934" cy="1265873"/>
          </a:xfrm>
          <a:custGeom>
            <a:avLst/>
            <a:gdLst/>
            <a:ahLst/>
            <a:cxnLst/>
            <a:rect l="l" t="t" r="r" b="b"/>
            <a:pathLst>
              <a:path w="3225934" h="1265873">
                <a:moveTo>
                  <a:pt x="0" y="0"/>
                </a:moveTo>
                <a:lnTo>
                  <a:pt x="3225934" y="0"/>
                </a:lnTo>
                <a:lnTo>
                  <a:pt x="3225934" y="1265873"/>
                </a:lnTo>
                <a:lnTo>
                  <a:pt x="0" y="12658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905720" y="-765740"/>
            <a:ext cx="5989236" cy="4782737"/>
          </a:xfrm>
          <a:custGeom>
            <a:avLst/>
            <a:gdLst/>
            <a:ahLst/>
            <a:cxnLst/>
            <a:rect l="l" t="t" r="r" b="b"/>
            <a:pathLst>
              <a:path w="5989236" h="4782737">
                <a:moveTo>
                  <a:pt x="0" y="0"/>
                </a:moveTo>
                <a:lnTo>
                  <a:pt x="5989237" y="0"/>
                </a:lnTo>
                <a:lnTo>
                  <a:pt x="5989237" y="4782737"/>
                </a:lnTo>
                <a:lnTo>
                  <a:pt x="0" y="47827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4909" y="792827"/>
            <a:ext cx="10197026" cy="7950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79"/>
              </a:lnSpc>
              <a:spcBef>
                <a:spcPct val="0"/>
              </a:spcBef>
            </a:pPr>
            <a:r>
              <a:rPr lang="en-US" sz="46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Data Analysis and use of Formulas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34768" y="2237451"/>
            <a:ext cx="11926880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We used Excel formulas to make raw data better and ready for deeper analysis. This helps turn basic data into useful insights.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4768" y="3614766"/>
            <a:ext cx="7443381" cy="563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 Data Transformations Formulas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8993" y="4411157"/>
            <a:ext cx="2305526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Transfer Age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554361" y="4416645"/>
            <a:ext cx="2987587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=[Year] - [Born]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4446126"/>
            <a:ext cx="7924800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Determines the player's age at the time of transfer..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68570" y="4926330"/>
            <a:ext cx="2512830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Fee (Raw Euros)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767894" y="4926329"/>
            <a:ext cx="3852105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=[Fee(€ </a:t>
            </a:r>
            <a:r>
              <a:rPr lang="en-US" sz="24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mln</a:t>
            </a: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)] * 1,000,000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245319" y="4982245"/>
            <a:ext cx="6299481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Converts the fee standard currency value.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57973" y="5508423"/>
            <a:ext cx="1673530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Age Group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62531" y="7308216"/>
            <a:ext cx="14639059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Total Market Sum: The aggregate value of all analyzed transfers, calculated using the SUM function on the Fee (Raw Euros) column.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68569" y="6513195"/>
            <a:ext cx="1662933" cy="5378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Insights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733800" y="5570220"/>
            <a:ext cx="5263658" cy="3839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=VLOOKUP(M54,Table2[#All],2,TRUE)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256448" y="5596425"/>
            <a:ext cx="7010400" cy="842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Creates three distinct market segments  on age group using lookup table.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902496" y="8763297"/>
            <a:ext cx="713607" cy="713607"/>
          </a:xfrm>
          <a:custGeom>
            <a:avLst/>
            <a:gdLst/>
            <a:ahLst/>
            <a:cxnLst/>
            <a:rect l="l" t="t" r="r" b="b"/>
            <a:pathLst>
              <a:path w="713607" h="713607">
                <a:moveTo>
                  <a:pt x="0" y="0"/>
                </a:moveTo>
                <a:lnTo>
                  <a:pt x="713608" y="0"/>
                </a:lnTo>
                <a:lnTo>
                  <a:pt x="713608" y="713607"/>
                </a:lnTo>
                <a:lnTo>
                  <a:pt x="0" y="7136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52500" y="942975"/>
            <a:ext cx="6286500" cy="7950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79"/>
              </a:lnSpc>
              <a:spcBef>
                <a:spcPct val="0"/>
              </a:spcBef>
            </a:pPr>
            <a:r>
              <a:rPr lang="en-US" sz="46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Pivot Tables &amp; Charts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892458"/>
            <a:ext cx="15177136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Pivot Tables were used to aggregate transfer data by position, age, and country, providing initial insights into market trends.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0600" y="3083592"/>
            <a:ext cx="6896100" cy="563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1.Positional Value Analysis Table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47304" y="3799873"/>
            <a:ext cx="7744296" cy="842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Rows: Position (Forward, Midfielder, etc.)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Values: Average of Fee (€ </a:t>
            </a:r>
            <a:r>
              <a:rPr lang="en-US" sz="24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mln</a:t>
            </a: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 and Count of Players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47304" y="4744594"/>
            <a:ext cx="11530759" cy="7632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Insight: The analysis confirmed that Forwards and Midfielders command the highest average transfer fees, while Defenders show the highest transaction volume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3000" y="5897694"/>
            <a:ext cx="6172974" cy="563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2.Market Flow Analysis Charts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47304" y="6561479"/>
            <a:ext cx="10565552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Chart A: Top Buying Countries: A Bar Chart showing the Sum of Fee (Raw Euros) by To(Country)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47304" y="7476724"/>
            <a:ext cx="11013517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Chart B: Market Inflation: A Line Chart plotting the Average of Fee (€ </a:t>
            </a:r>
            <a:r>
              <a:rPr lang="en-US" sz="24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mln</a:t>
            </a: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 against the Year of transfer.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62098" y="8730846"/>
            <a:ext cx="13849302" cy="3839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Findings: Identifies countries (and corresponding leagues) with the highest net transfer spending.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543257" y="9210675"/>
            <a:ext cx="10715543" cy="3839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Clearly illustrates market fee inflation, especially a dramatic rise post-2016.</a:t>
            </a:r>
          </a:p>
        </p:txBody>
      </p:sp>
      <p:sp>
        <p:nvSpPr>
          <p:cNvPr id="14" name="Freeform 14"/>
          <p:cNvSpPr/>
          <p:nvPr/>
        </p:nvSpPr>
        <p:spPr>
          <a:xfrm>
            <a:off x="12976123" y="2828739"/>
            <a:ext cx="5113817" cy="3632836"/>
          </a:xfrm>
          <a:custGeom>
            <a:avLst/>
            <a:gdLst/>
            <a:ahLst/>
            <a:cxnLst/>
            <a:rect l="l" t="t" r="r" b="b"/>
            <a:pathLst>
              <a:path w="5113817" h="3632836">
                <a:moveTo>
                  <a:pt x="0" y="0"/>
                </a:moveTo>
                <a:lnTo>
                  <a:pt x="5113818" y="0"/>
                </a:lnTo>
                <a:lnTo>
                  <a:pt x="5113818" y="3632835"/>
                </a:lnTo>
                <a:lnTo>
                  <a:pt x="0" y="36328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/>
          <p:cNvSpPr/>
          <p:nvPr/>
        </p:nvSpPr>
        <p:spPr>
          <a:xfrm>
            <a:off x="16902496" y="8763297"/>
            <a:ext cx="713607" cy="713607"/>
          </a:xfrm>
          <a:custGeom>
            <a:avLst/>
            <a:gdLst/>
            <a:ahLst/>
            <a:cxnLst/>
            <a:rect l="l" t="t" r="r" b="b"/>
            <a:pathLst>
              <a:path w="713607" h="713607">
                <a:moveTo>
                  <a:pt x="0" y="0"/>
                </a:moveTo>
                <a:lnTo>
                  <a:pt x="713608" y="0"/>
                </a:lnTo>
                <a:lnTo>
                  <a:pt x="713608" y="713607"/>
                </a:lnTo>
                <a:lnTo>
                  <a:pt x="0" y="7136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720728" y="3920074"/>
            <a:ext cx="4895376" cy="1998804"/>
          </a:xfrm>
          <a:custGeom>
            <a:avLst/>
            <a:gdLst/>
            <a:ahLst/>
            <a:cxnLst/>
            <a:rect l="l" t="t" r="r" b="b"/>
            <a:pathLst>
              <a:path w="4895376" h="1998804">
                <a:moveTo>
                  <a:pt x="0" y="0"/>
                </a:moveTo>
                <a:lnTo>
                  <a:pt x="4895376" y="0"/>
                </a:lnTo>
                <a:lnTo>
                  <a:pt x="4895376" y="1998804"/>
                </a:lnTo>
                <a:lnTo>
                  <a:pt x="0" y="19988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74524" y="6888563"/>
            <a:ext cx="3762165" cy="1749061"/>
          </a:xfrm>
          <a:custGeom>
            <a:avLst/>
            <a:gdLst/>
            <a:ahLst/>
            <a:cxnLst/>
            <a:rect l="l" t="t" r="r" b="b"/>
            <a:pathLst>
              <a:path w="3762165" h="1749061">
                <a:moveTo>
                  <a:pt x="0" y="0"/>
                </a:moveTo>
                <a:lnTo>
                  <a:pt x="3762165" y="0"/>
                </a:lnTo>
                <a:lnTo>
                  <a:pt x="3762165" y="1749061"/>
                </a:lnTo>
                <a:lnTo>
                  <a:pt x="0" y="17490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976" r="-2670" b="-6787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89213" y="446375"/>
            <a:ext cx="14836616" cy="811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7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Strategic Modeling: What-If Analysis and Goal Seek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6321" y="1594069"/>
            <a:ext cx="16910924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We used Excel's What-If tools to create predictive, forward-looking scenarios based on a simplified valuation model.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6321" y="2469558"/>
            <a:ext cx="3670578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Model Assumption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76959" y="3230245"/>
            <a:ext cx="1177224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highlight>
                  <a:srgbClr val="808000"/>
                </a:highlight>
                <a:latin typeface="Canva Sans"/>
                <a:ea typeface="Canva Sans"/>
                <a:cs typeface="Canva Sans"/>
                <a:sym typeface="Canva Sans"/>
              </a:rPr>
              <a:t>  Simulated Fee = Age Group Factor*Transfer Year Factor *Base Fee Multiplier* 0.05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3881974"/>
            <a:ext cx="9725842" cy="1234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 Goal Seek: Setting Fee Targets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Objective: Determine the minimum Transfer Year Factor required for a player to reach a target fee of €150 million.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27282" y="5219700"/>
            <a:ext cx="4263918" cy="370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81" lvl="1" indent="-237491" algn="ctr">
              <a:lnSpc>
                <a:spcPts val="3080"/>
              </a:lnSpc>
              <a:buFont typeface="Arial"/>
              <a:buChar char="•"/>
            </a:pPr>
            <a:r>
              <a:rPr lang="en-US" sz="2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Cell: Simulated Fee Cell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47800" y="5600700"/>
            <a:ext cx="3501918" cy="379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81" lvl="1" indent="-237491" algn="ctr">
              <a:lnSpc>
                <a:spcPts val="3080"/>
              </a:lnSpc>
              <a:buFont typeface="Arial"/>
              <a:buChar char="•"/>
            </a:pPr>
            <a:r>
              <a:rPr lang="en-US" sz="2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Value: 150,000,000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24000" y="5982739"/>
            <a:ext cx="5715000" cy="379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81" lvl="1" indent="-237491" algn="ctr">
              <a:lnSpc>
                <a:spcPts val="3080"/>
              </a:lnSpc>
              <a:buFont typeface="Arial"/>
              <a:buChar char="•"/>
            </a:pPr>
            <a:r>
              <a:rPr lang="en-US" sz="2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By Changing Cell: Transfer Year Factor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27282" y="6437630"/>
            <a:ext cx="12486527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Insight: This establishes a concrete market benchmark—a "minimum required year" to justify a high-end acquisition fee.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63653" y="7366853"/>
            <a:ext cx="6175347" cy="4057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2.What-If Analysis: Simulating Age Impact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63653" y="7810718"/>
            <a:ext cx="10823547" cy="4057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Scenario: How does a player's Age Group affect their ultimate sale price?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966567" y="8356831"/>
            <a:ext cx="11607957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Variables: The table models the Simulated Fee against a change in the Age Group Factor (e.g., U-22, 22-27, 28+).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71600" y="9158201"/>
            <a:ext cx="10934172" cy="763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Insight: Quantifies the financial penalty incurred when acquiring players outside their 22-27 Peak window, proving the optimal timing for transfers.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935200" y="5880777"/>
            <a:ext cx="2722295" cy="3355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0.05 - </a:t>
            </a:r>
            <a:r>
              <a:rPr lang="en-US" sz="20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arbitory</a:t>
            </a:r>
            <a:r>
              <a:rPr lang="en-US" sz="20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factor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902496" y="8763297"/>
            <a:ext cx="713607" cy="713607"/>
          </a:xfrm>
          <a:custGeom>
            <a:avLst/>
            <a:gdLst/>
            <a:ahLst/>
            <a:cxnLst/>
            <a:rect l="l" t="t" r="r" b="b"/>
            <a:pathLst>
              <a:path w="713607" h="713607">
                <a:moveTo>
                  <a:pt x="0" y="0"/>
                </a:moveTo>
                <a:lnTo>
                  <a:pt x="713608" y="0"/>
                </a:lnTo>
                <a:lnTo>
                  <a:pt x="713608" y="713607"/>
                </a:lnTo>
                <a:lnTo>
                  <a:pt x="0" y="7136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06600" y="-830650"/>
            <a:ext cx="9753513" cy="11117650"/>
          </a:xfrm>
          <a:custGeom>
            <a:avLst/>
            <a:gdLst/>
            <a:ahLst/>
            <a:cxnLst/>
            <a:rect l="l" t="t" r="r" b="b"/>
            <a:pathLst>
              <a:path w="9753513" h="11117650">
                <a:moveTo>
                  <a:pt x="0" y="0"/>
                </a:moveTo>
                <a:lnTo>
                  <a:pt x="9753514" y="0"/>
                </a:lnTo>
                <a:lnTo>
                  <a:pt x="9753514" y="11117650"/>
                </a:lnTo>
                <a:lnTo>
                  <a:pt x="0" y="111176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6035" r="-31858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53140" y="924155"/>
            <a:ext cx="14353460" cy="7903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79"/>
              </a:lnSpc>
              <a:spcBef>
                <a:spcPct val="0"/>
              </a:spcBef>
            </a:pPr>
            <a:r>
              <a:rPr lang="en-US" sz="46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Interactive Dashboard and Strategic Conclusion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407014"/>
            <a:ext cx="10911185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final dashboard provides stakeholders with a single, interactive source of market truth, integrating all charts and filtering tools.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610100"/>
            <a:ext cx="4914900" cy="587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Strategic Conclusion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82937" y="5448300"/>
            <a:ext cx="11507579" cy="2491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Risk vs. Value: Highest financial risk is justified for players in the 22-27 Peak Age Group.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Market Flow: A clear set of selling countries (talent exporters) provides the most viable targets for pipeline scouting.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Inflation Alert: The annual increase in average fees necessitates proactive recruitment to lock in value before costs rise further.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674</Words>
  <Application>Microsoft Office PowerPoint</Application>
  <PresentationFormat>Custom</PresentationFormat>
  <Paragraphs>55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Canva Sans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REINFORCEMENTDATAPPT</dc:title>
  <dc:creator>CyPHER</dc:creator>
  <cp:lastModifiedBy>Sandhra B Kumar</cp:lastModifiedBy>
  <cp:revision>3</cp:revision>
  <dcterms:created xsi:type="dcterms:W3CDTF">2006-08-16T00:00:00Z</dcterms:created>
  <dcterms:modified xsi:type="dcterms:W3CDTF">2025-10-11T07:15:19Z</dcterms:modified>
  <dc:identifier>DAG1SLXaJus</dc:identifier>
</cp:coreProperties>
</file>

<file path=docProps/thumbnail.jpeg>
</file>